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73" r:id="rId3"/>
    <p:sldId id="256" r:id="rId4"/>
    <p:sldId id="258" r:id="rId5"/>
    <p:sldId id="260" r:id="rId6"/>
    <p:sldId id="259"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BB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4631" autoAdjust="0"/>
  </p:normalViewPr>
  <p:slideViewPr>
    <p:cSldViewPr>
      <p:cViewPr>
        <p:scale>
          <a:sx n="60" d="100"/>
          <a:sy n="60" d="100"/>
        </p:scale>
        <p:origin x="-786" y="-3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E413ABEE-ACB7-4CE1-839F-FCDCE2238CA3}" type="datetimeFigureOut">
              <a:rPr lang="ru-RU" smtClean="0"/>
              <a:pPr/>
              <a:t>05.10.2010</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9BD8010-9FC2-4758-932E-ECF4144B7515}" type="slidenum">
              <a:rPr lang="ru-RU" smtClean="0"/>
              <a:pPr/>
              <a:t>‹#›</a:t>
            </a:fld>
            <a:endParaRPr lang="ru-RU"/>
          </a:p>
        </p:txBody>
      </p:sp>
    </p:spTree>
  </p:cSld>
  <p:clrMapOvr>
    <a:masterClrMapping/>
  </p:clrMapOvr>
  <p:transition>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413ABEE-ACB7-4CE1-839F-FCDCE2238CA3}" type="datetimeFigureOut">
              <a:rPr lang="ru-RU" smtClean="0"/>
              <a:pPr/>
              <a:t>05.10.2010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BD8010-9FC2-4758-932E-ECF4144B7515}" type="slidenum">
              <a:rPr lang="ru-RU" smtClean="0"/>
              <a:pPr/>
              <a:t>‹#›</a:t>
            </a:fld>
            <a:endParaRPr lang="ru-RU"/>
          </a:p>
        </p:txBody>
      </p:sp>
    </p:spTree>
  </p:cSld>
  <p:clrMapOvr>
    <a:masterClrMapping/>
  </p:clrMapOvr>
  <p:transition>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413ABEE-ACB7-4CE1-839F-FCDCE2238CA3}" type="datetimeFigureOut">
              <a:rPr lang="ru-RU" smtClean="0"/>
              <a:pPr/>
              <a:t>05.10.2010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BD8010-9FC2-4758-932E-ECF4144B7515}" type="slidenum">
              <a:rPr lang="ru-RU" smtClean="0"/>
              <a:pPr/>
              <a:t>‹#›</a:t>
            </a:fld>
            <a:endParaRPr lang="ru-RU"/>
          </a:p>
        </p:txBody>
      </p:sp>
    </p:spTree>
  </p:cSld>
  <p:clrMapOvr>
    <a:masterClrMapping/>
  </p:clrMapOvr>
  <p:transition>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E413ABEE-ACB7-4CE1-839F-FCDCE2238CA3}" type="datetimeFigureOut">
              <a:rPr lang="ru-RU" smtClean="0"/>
              <a:pPr/>
              <a:t>05.10.2010</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79BD8010-9FC2-4758-932E-ECF4144B7515}" type="slidenum">
              <a:rPr lang="ru-RU" smtClean="0"/>
              <a:pPr/>
              <a:t>‹#›</a:t>
            </a:fld>
            <a:endParaRPr lang="ru-RU"/>
          </a:p>
        </p:txBody>
      </p:sp>
    </p:spTree>
  </p:cSld>
  <p:clrMapOvr>
    <a:masterClrMapping/>
  </p:clrMapOvr>
  <p:transition>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E413ABEE-ACB7-4CE1-839F-FCDCE2238CA3}" type="datetimeFigureOut">
              <a:rPr lang="ru-RU" smtClean="0"/>
              <a:pPr/>
              <a:t>05.10.2010</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79BD8010-9FC2-4758-932E-ECF4144B7515}"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transition>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E413ABEE-ACB7-4CE1-839F-FCDCE2238CA3}" type="datetimeFigureOut">
              <a:rPr lang="ru-RU" smtClean="0"/>
              <a:pPr/>
              <a:t>05.10.2010</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79BD8010-9FC2-4758-932E-ECF4144B7515}" type="slidenum">
              <a:rPr lang="ru-RU" smtClean="0"/>
              <a:pPr/>
              <a:t>‹#›</a:t>
            </a:fld>
            <a:endParaRPr lang="ru-RU"/>
          </a:p>
        </p:txBody>
      </p:sp>
    </p:spTree>
  </p:cSld>
  <p:clrMapOvr>
    <a:masterClrMapping/>
  </p:clrMapOvr>
  <p:transition>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E413ABEE-ACB7-4CE1-839F-FCDCE2238CA3}" type="datetimeFigureOut">
              <a:rPr lang="ru-RU" smtClean="0"/>
              <a:pPr/>
              <a:t>05.10.2010</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79BD8010-9FC2-4758-932E-ECF4144B7515}"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E413ABEE-ACB7-4CE1-839F-FCDCE2238CA3}" type="datetimeFigureOut">
              <a:rPr lang="ru-RU" smtClean="0"/>
              <a:pPr/>
              <a:t>05.10.2010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9BD8010-9FC2-4758-932E-ECF4144B7515}" type="slidenum">
              <a:rPr lang="ru-RU" smtClean="0"/>
              <a:pPr/>
              <a:t>‹#›</a:t>
            </a:fld>
            <a:endParaRPr lang="ru-RU"/>
          </a:p>
        </p:txBody>
      </p:sp>
    </p:spTree>
  </p:cSld>
  <p:clrMapOvr>
    <a:masterClrMapping/>
  </p:clrMapOvr>
  <p:transition>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E413ABEE-ACB7-4CE1-839F-FCDCE2238CA3}" type="datetimeFigureOut">
              <a:rPr lang="ru-RU" smtClean="0"/>
              <a:pPr/>
              <a:t>05.10.2010</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79BD8010-9FC2-4758-932E-ECF4144B7515}" type="slidenum">
              <a:rPr lang="ru-RU" smtClean="0"/>
              <a:pPr/>
              <a:t>‹#›</a:t>
            </a:fld>
            <a:endParaRPr lang="ru-RU"/>
          </a:p>
        </p:txBody>
      </p:sp>
    </p:spTree>
  </p:cSld>
  <p:clrMapOvr>
    <a:masterClrMapping/>
  </p:clrMapOvr>
  <p:transition>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E413ABEE-ACB7-4CE1-839F-FCDCE2238CA3}" type="datetimeFigureOut">
              <a:rPr lang="ru-RU" smtClean="0"/>
              <a:pPr/>
              <a:t>05.10.2010</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79BD8010-9FC2-4758-932E-ECF4144B7515}"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E413ABEE-ACB7-4CE1-839F-FCDCE2238CA3}" type="datetimeFigureOut">
              <a:rPr lang="ru-RU" smtClean="0"/>
              <a:pPr/>
              <a:t>05.10.2010</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79BD8010-9FC2-4758-932E-ECF4144B7515}"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E413ABEE-ACB7-4CE1-839F-FCDCE2238CA3}" type="datetimeFigureOut">
              <a:rPr lang="ru-RU" smtClean="0"/>
              <a:pPr/>
              <a:t>05.10.2010</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9BD8010-9FC2-4758-932E-ECF4144B7515}"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pull dir="r"/>
  </p:transition>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pPr>
              <a:buNone/>
            </a:pPr>
            <a:endParaRPr lang="ru-RU" dirty="0" smtClean="0"/>
          </a:p>
          <a:p>
            <a:pPr>
              <a:buNone/>
            </a:pPr>
            <a:r>
              <a:rPr lang="ru-RU" dirty="0" smtClean="0"/>
              <a:t>                                                  </a:t>
            </a:r>
          </a:p>
          <a:p>
            <a:pPr>
              <a:buNone/>
            </a:pPr>
            <a:r>
              <a:rPr lang="ru-RU" dirty="0" smtClean="0"/>
              <a:t>                                              </a:t>
            </a:r>
          </a:p>
          <a:p>
            <a:pPr>
              <a:buNone/>
            </a:pPr>
            <a:r>
              <a:rPr lang="ru-RU" dirty="0" smtClean="0"/>
              <a:t>                     </a:t>
            </a:r>
            <a:endParaRPr lang="ru-RU" dirty="0"/>
          </a:p>
        </p:txBody>
      </p:sp>
      <p:sp>
        <p:nvSpPr>
          <p:cNvPr id="4" name="Прямоугольник 3"/>
          <p:cNvSpPr/>
          <p:nvPr/>
        </p:nvSpPr>
        <p:spPr>
          <a:xfrm>
            <a:off x="1071538" y="357166"/>
            <a:ext cx="6715172" cy="2585323"/>
          </a:xfrm>
          <a:prstGeom prst="rect">
            <a:avLst/>
          </a:prstGeom>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Молодая гвардия (подпольная организация)</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Прямоугольник 4"/>
          <p:cNvSpPr/>
          <p:nvPr/>
        </p:nvSpPr>
        <p:spPr>
          <a:xfrm>
            <a:off x="3671028" y="4500570"/>
            <a:ext cx="5472972" cy="206210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РАБОТА</a:t>
            </a:r>
          </a:p>
          <a:p>
            <a:pPr algn="ct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УЧЕНИКА 11 КЛАССА</a:t>
            </a:r>
          </a:p>
          <a:p>
            <a:pPr algn="ctr"/>
            <a:r>
              <a:rPr lang="ru-RU"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БАХМУТСКОЙ ОШ</a:t>
            </a:r>
          </a:p>
          <a:p>
            <a:pPr algn="ct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МОЗОЛЕВСКОГО АНДРЕЯ</a:t>
            </a:r>
            <a:endParaRPr lang="ru-RU"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pull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908" y="285728"/>
            <a:ext cx="9286908" cy="1399032"/>
          </a:xfrm>
        </p:spPr>
        <p:txBody>
          <a:bodyPr/>
          <a:lstStyle/>
          <a:p>
            <a:r>
              <a:rPr lang="ru-RU" dirty="0" smtClean="0">
                <a:solidFill>
                  <a:srgbClr val="FF0000"/>
                </a:solidFill>
              </a:rPr>
              <a:t>Раскрытие «Молодой гвардии»</a:t>
            </a:r>
            <a:endParaRPr lang="ru-RU" dirty="0">
              <a:solidFill>
                <a:srgbClr val="FF0000"/>
              </a:solidFill>
            </a:endParaRPr>
          </a:p>
        </p:txBody>
      </p:sp>
      <p:sp>
        <p:nvSpPr>
          <p:cNvPr id="3" name="Содержимое 2"/>
          <p:cNvSpPr>
            <a:spLocks noGrp="1"/>
          </p:cNvSpPr>
          <p:nvPr>
            <p:ph idx="1"/>
          </p:nvPr>
        </p:nvSpPr>
        <p:spPr>
          <a:xfrm>
            <a:off x="0" y="1285860"/>
            <a:ext cx="9144000" cy="5572140"/>
          </a:xfrm>
        </p:spPr>
        <p:txBody>
          <a:bodyPr>
            <a:normAutofit fontScale="47500" lnSpcReduction="20000"/>
          </a:bodyPr>
          <a:lstStyle/>
          <a:p>
            <a:r>
              <a:rPr lang="ru-RU" b="1" dirty="0" smtClean="0"/>
              <a:t>Поиски партизан активизировались после того как молодогвардейцы совершили дерзкий налёт на немецкие автомашины с новогодними подарками, которые подпольщики хотели использовать для своих нужд. 1 января 1943 года были арестованы Евгений Мошков и Виктор </a:t>
            </a:r>
            <a:r>
              <a:rPr lang="ru-RU" b="1" dirty="0" err="1" smtClean="0"/>
              <a:t>Третьякевич</a:t>
            </a:r>
            <a:r>
              <a:rPr lang="ru-RU" b="1" dirty="0" smtClean="0"/>
              <a:t>, которые не успели надёжно спрятать мешки с подарками.</a:t>
            </a:r>
          </a:p>
          <a:p>
            <a:r>
              <a:rPr lang="ru-RU" b="1" dirty="0" smtClean="0"/>
              <a:t> </a:t>
            </a:r>
          </a:p>
          <a:p>
            <a:r>
              <a:rPr lang="ru-RU" b="1" dirty="0" smtClean="0"/>
              <a:t>2 января был арестован Иван Земнухов, который пытался выручить своих товарищей. В это же время Г. </a:t>
            </a:r>
            <a:r>
              <a:rPr lang="ru-RU" b="1" dirty="0" err="1" smtClean="0"/>
              <a:t>Почепцов</a:t>
            </a:r>
            <a:r>
              <a:rPr lang="ru-RU" b="1" dirty="0" smtClean="0"/>
              <a:t>, входивший в «Молодую гвардию» и его отчим В. Громов донесли на известных им комсомольцев и коммунистов, при этом Г. </a:t>
            </a:r>
            <a:r>
              <a:rPr lang="ru-RU" b="1" dirty="0" err="1" smtClean="0"/>
              <a:t>Почепцов</a:t>
            </a:r>
            <a:r>
              <a:rPr lang="ru-RU" b="1" dirty="0" smtClean="0"/>
              <a:t> сообщил имена известных ему членов «Молодой гвардии». 5 января полиция начала массовые аресты, которые продолжались вплоть до 11 января. До 1959 года считалось, что молодогвардейцев выдал Виктор </a:t>
            </a:r>
            <a:r>
              <a:rPr lang="ru-RU" b="1" dirty="0" err="1" smtClean="0"/>
              <a:t>Третьякевич</a:t>
            </a:r>
            <a:r>
              <a:rPr lang="ru-RU" b="1" dirty="0" smtClean="0"/>
              <a:t>, член «Молодой гвардии», на которого в ходе процесса 1943 указал следователь полиции М. Кулешов, заявив, что он не выдержал пыток. В 1959 году прошел процесс над В. </a:t>
            </a:r>
            <a:r>
              <a:rPr lang="ru-RU" b="1" dirty="0" err="1" smtClean="0"/>
              <a:t>Подтынным</a:t>
            </a:r>
            <a:r>
              <a:rPr lang="ru-RU" b="1" dirty="0" smtClean="0"/>
              <a:t>, служившим в краснодонской полиции в 1942—1943 годах, в ходе которого были выяснены новые обстоятельства смерти молодогвардейцев. Созданная после процесса специальная комиссия установила, что Виктор </a:t>
            </a:r>
            <a:r>
              <a:rPr lang="ru-RU" b="1" dirty="0" err="1" smtClean="0"/>
              <a:t>Третьякевич</a:t>
            </a:r>
            <a:r>
              <a:rPr lang="ru-RU" b="1" dirty="0" smtClean="0"/>
              <a:t> стал жертвой оговора. М. Кулешова. Г. </a:t>
            </a:r>
            <a:r>
              <a:rPr lang="ru-RU" b="1" dirty="0" err="1" smtClean="0"/>
              <a:t>Почепцов</a:t>
            </a:r>
            <a:r>
              <a:rPr lang="ru-RU" b="1" dirty="0" smtClean="0"/>
              <a:t>, В. Громов и М. Кулешов были расстреляны в Краснодоне 19 сентября 1943 года по приговору Военного трибунала.</a:t>
            </a:r>
          </a:p>
          <a:p>
            <a:r>
              <a:rPr lang="ru-RU" b="1" dirty="0" smtClean="0"/>
              <a:t> </a:t>
            </a:r>
          </a:p>
          <a:p>
            <a:r>
              <a:rPr lang="ru-RU" b="1" dirty="0" smtClean="0"/>
              <a:t>Комиссия созданная по решению Президента Украины Кучмы обнаружила новые материалы по Молодой гвардии, в частности факт, что в архиве ГРУ МО РФ есть документ из которого следует, что ГРУ РККА. считало данную организацию - провокацией. Материалы засекречены до 2075 года.</a:t>
            </a:r>
          </a:p>
          <a:p>
            <a:endParaRPr lang="ru-RU" dirty="0"/>
          </a:p>
        </p:txBody>
      </p:sp>
    </p:spTree>
  </p:cSld>
  <p:clrMapOvr>
    <a:masterClrMapping/>
  </p:clrMapOvr>
  <p:transition>
    <p:pull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PIC_0139.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p:pull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Участники организации:</a:t>
            </a:r>
            <a:endParaRPr lang="ru-RU" dirty="0">
              <a:solidFill>
                <a:srgbClr val="FF0000"/>
              </a:solidFill>
            </a:endParaRPr>
          </a:p>
        </p:txBody>
      </p:sp>
      <p:sp>
        <p:nvSpPr>
          <p:cNvPr id="3" name="Содержимое 2"/>
          <p:cNvSpPr>
            <a:spLocks noGrp="1"/>
          </p:cNvSpPr>
          <p:nvPr>
            <p:ph idx="1"/>
          </p:nvPr>
        </p:nvSpPr>
        <p:spPr>
          <a:xfrm>
            <a:off x="457200" y="1428736"/>
            <a:ext cx="8229600" cy="5429264"/>
          </a:xfrm>
        </p:spPr>
        <p:txBody>
          <a:bodyPr>
            <a:normAutofit fontScale="47500" lnSpcReduction="20000"/>
          </a:bodyPr>
          <a:lstStyle/>
          <a:p>
            <a:r>
              <a:rPr lang="ru-RU" b="1" dirty="0" smtClean="0"/>
              <a:t>Членами «Молодой гвардии» являлись:</a:t>
            </a:r>
          </a:p>
          <a:p>
            <a:r>
              <a:rPr lang="ru-RU" b="1" dirty="0" smtClean="0"/>
              <a:t>Арутюнянц, Георгий </a:t>
            </a:r>
            <a:r>
              <a:rPr lang="ru-RU" b="1" dirty="0" err="1" smtClean="0"/>
              <a:t>Минаевич</a:t>
            </a:r>
            <a:endParaRPr lang="ru-RU" b="1" dirty="0" smtClean="0"/>
          </a:p>
          <a:p>
            <a:r>
              <a:rPr lang="ru-RU" b="1" dirty="0" smtClean="0"/>
              <a:t>Бондарев, Василий Иванович</a:t>
            </a:r>
          </a:p>
          <a:p>
            <a:r>
              <a:rPr lang="ru-RU" b="1" dirty="0" smtClean="0"/>
              <a:t>Бондарева, Александра Ивановна</a:t>
            </a:r>
          </a:p>
          <a:p>
            <a:r>
              <a:rPr lang="ru-RU" b="1" dirty="0" err="1" smtClean="0"/>
              <a:t>Борц</a:t>
            </a:r>
            <a:r>
              <a:rPr lang="ru-RU" b="1" dirty="0" smtClean="0"/>
              <a:t>, Валерия Давыдовна</a:t>
            </a:r>
          </a:p>
          <a:p>
            <a:r>
              <a:rPr lang="ru-RU" b="1" dirty="0" smtClean="0"/>
              <a:t>Громова, Ульяна Матвеевна</a:t>
            </a:r>
          </a:p>
          <a:p>
            <a:r>
              <a:rPr lang="ru-RU" b="1" dirty="0" err="1" smtClean="0"/>
              <a:t>Загоруйко</a:t>
            </a:r>
            <a:r>
              <a:rPr lang="ru-RU" b="1" dirty="0" smtClean="0"/>
              <a:t>, Владимир Михайлович</a:t>
            </a:r>
          </a:p>
          <a:p>
            <a:r>
              <a:rPr lang="ru-RU" b="1" dirty="0" smtClean="0"/>
              <a:t>Земнухов, Иван Александрович</a:t>
            </a:r>
          </a:p>
          <a:p>
            <a:r>
              <a:rPr lang="ru-RU" b="1" dirty="0" smtClean="0"/>
              <a:t>Иванихина, Антонина Александровна</a:t>
            </a:r>
          </a:p>
          <a:p>
            <a:r>
              <a:rPr lang="ru-RU" b="1" dirty="0" smtClean="0"/>
              <a:t>Иванихина, Лилия Александровна</a:t>
            </a:r>
          </a:p>
          <a:p>
            <a:r>
              <a:rPr lang="ru-RU" b="1" dirty="0" smtClean="0"/>
              <a:t>Иванцова, Нина Михайловна</a:t>
            </a:r>
          </a:p>
          <a:p>
            <a:r>
              <a:rPr lang="ru-RU" b="1" dirty="0" smtClean="0"/>
              <a:t>Иванцова, Ольга Ивановна	</a:t>
            </a:r>
          </a:p>
          <a:p>
            <a:r>
              <a:rPr lang="ru-RU" b="1" dirty="0" smtClean="0"/>
              <a:t>Кошевой, Олег Васильевич</a:t>
            </a:r>
          </a:p>
          <a:p>
            <a:r>
              <a:rPr lang="ru-RU" b="1" dirty="0" smtClean="0"/>
              <a:t>Левашов, Василий Иванович</a:t>
            </a:r>
          </a:p>
          <a:p>
            <a:r>
              <a:rPr lang="ru-RU" b="1" dirty="0" smtClean="0"/>
              <a:t>Левашов, Сергей Михайлович</a:t>
            </a:r>
          </a:p>
          <a:p>
            <a:r>
              <a:rPr lang="ru-RU" b="1" dirty="0" err="1" smtClean="0"/>
              <a:t>Осьмухин</a:t>
            </a:r>
            <a:r>
              <a:rPr lang="ru-RU" b="1" dirty="0" smtClean="0"/>
              <a:t>, Владимир Андреевич</a:t>
            </a:r>
          </a:p>
          <a:p>
            <a:r>
              <a:rPr lang="ru-RU" b="1" dirty="0" err="1" smtClean="0"/>
              <a:t>Пегливанова</a:t>
            </a:r>
            <a:r>
              <a:rPr lang="ru-RU" b="1" dirty="0" smtClean="0"/>
              <a:t>, Майя Константиновна</a:t>
            </a:r>
          </a:p>
          <a:p>
            <a:r>
              <a:rPr lang="ru-RU" b="1" dirty="0" err="1" smtClean="0"/>
              <a:t>Третьякевич</a:t>
            </a:r>
            <a:r>
              <a:rPr lang="ru-RU" b="1" dirty="0" smtClean="0"/>
              <a:t>, Виктор Иосифович</a:t>
            </a:r>
          </a:p>
          <a:p>
            <a:r>
              <a:rPr lang="ru-RU" b="1" dirty="0" smtClean="0"/>
              <a:t>Туркенич, Иван Васильевич</a:t>
            </a:r>
          </a:p>
          <a:p>
            <a:r>
              <a:rPr lang="ru-RU" b="1" dirty="0" smtClean="0"/>
              <a:t>Тюленин, Сергей Гаврилович</a:t>
            </a:r>
          </a:p>
          <a:p>
            <a:r>
              <a:rPr lang="ru-RU" b="1" dirty="0" smtClean="0"/>
              <a:t>Шевцова, Любовь Григорьевна</a:t>
            </a:r>
          </a:p>
          <a:p>
            <a:r>
              <a:rPr lang="ru-RU" b="1" dirty="0" smtClean="0"/>
              <a:t>Юркин, Радий Петрович</a:t>
            </a:r>
          </a:p>
          <a:p>
            <a:endParaRPr lang="ru-RU" dirty="0"/>
          </a:p>
        </p:txBody>
      </p:sp>
    </p:spTree>
  </p:cSld>
  <p:clrMapOvr>
    <a:masterClrMapping/>
  </p:clrMapOvr>
  <p:transition>
    <p:pull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80px-Иван_Туркенич.PNG"/>
          <p:cNvPicPr>
            <a:picLocks noGrp="1" noChangeAspect="1"/>
          </p:cNvPicPr>
          <p:nvPr>
            <p:ph idx="1"/>
          </p:nvPr>
        </p:nvPicPr>
        <p:blipFill>
          <a:blip r:embed="rId2"/>
          <a:stretch>
            <a:fillRect/>
          </a:stretch>
        </p:blipFill>
        <p:spPr>
          <a:xfrm>
            <a:off x="3357554" y="571480"/>
            <a:ext cx="2357442" cy="3714776"/>
          </a:xfrm>
        </p:spPr>
      </p:pic>
      <p:pic>
        <p:nvPicPr>
          <p:cNvPr id="5" name="Рисунок 4" descr="Любовь_Шевцова.jpg"/>
          <p:cNvPicPr>
            <a:picLocks noChangeAspect="1"/>
          </p:cNvPicPr>
          <p:nvPr/>
        </p:nvPicPr>
        <p:blipFill>
          <a:blip r:embed="rId3"/>
          <a:stretch>
            <a:fillRect/>
          </a:stretch>
        </p:blipFill>
        <p:spPr>
          <a:xfrm>
            <a:off x="7143768" y="1500174"/>
            <a:ext cx="1200150" cy="1785950"/>
          </a:xfrm>
          <a:prstGeom prst="rect">
            <a:avLst/>
          </a:prstGeom>
        </p:spPr>
      </p:pic>
      <p:pic>
        <p:nvPicPr>
          <p:cNvPr id="6" name="Рисунок 5" descr="Тюленин_Сергей_Гаврилович.jpeg"/>
          <p:cNvPicPr>
            <a:picLocks noChangeAspect="1"/>
          </p:cNvPicPr>
          <p:nvPr/>
        </p:nvPicPr>
        <p:blipFill>
          <a:blip r:embed="rId4"/>
          <a:stretch>
            <a:fillRect/>
          </a:stretch>
        </p:blipFill>
        <p:spPr>
          <a:xfrm>
            <a:off x="428596" y="1428736"/>
            <a:ext cx="1266825" cy="1905000"/>
          </a:xfrm>
          <a:prstGeom prst="rect">
            <a:avLst/>
          </a:prstGeom>
        </p:spPr>
      </p:pic>
      <p:sp>
        <p:nvSpPr>
          <p:cNvPr id="8" name="TextBox 7"/>
          <p:cNvSpPr txBox="1"/>
          <p:nvPr/>
        </p:nvSpPr>
        <p:spPr>
          <a:xfrm>
            <a:off x="214282" y="3429000"/>
            <a:ext cx="2214546" cy="923330"/>
          </a:xfrm>
          <a:prstGeom prst="rect">
            <a:avLst/>
          </a:prstGeom>
          <a:noFill/>
        </p:spPr>
        <p:txBody>
          <a:bodyPr wrap="square" rtlCol="0">
            <a:spAutoFit/>
          </a:bodyPr>
          <a:lstStyle/>
          <a:p>
            <a:r>
              <a:rPr lang="ru-RU" b="1" dirty="0" smtClean="0">
                <a:solidFill>
                  <a:srgbClr val="008BBC"/>
                </a:solidFill>
              </a:rPr>
              <a:t>Тюленин, Сергей Гаврилович</a:t>
            </a:r>
          </a:p>
          <a:p>
            <a:endParaRPr lang="ru-RU" dirty="0"/>
          </a:p>
        </p:txBody>
      </p:sp>
      <p:sp>
        <p:nvSpPr>
          <p:cNvPr id="9" name="TextBox 8"/>
          <p:cNvSpPr txBox="1"/>
          <p:nvPr/>
        </p:nvSpPr>
        <p:spPr>
          <a:xfrm>
            <a:off x="3357554" y="4500570"/>
            <a:ext cx="2357454" cy="646331"/>
          </a:xfrm>
          <a:prstGeom prst="rect">
            <a:avLst/>
          </a:prstGeom>
          <a:noFill/>
        </p:spPr>
        <p:txBody>
          <a:bodyPr wrap="square" rtlCol="0">
            <a:spAutoFit/>
          </a:bodyPr>
          <a:lstStyle/>
          <a:p>
            <a:r>
              <a:rPr lang="ru-RU" b="1" dirty="0" smtClean="0">
                <a:solidFill>
                  <a:srgbClr val="008BBC"/>
                </a:solidFill>
              </a:rPr>
              <a:t>Туркенич, Иван Васильевич</a:t>
            </a:r>
            <a:endParaRPr lang="ru-RU" dirty="0">
              <a:solidFill>
                <a:srgbClr val="008BBC"/>
              </a:solidFill>
            </a:endParaRPr>
          </a:p>
        </p:txBody>
      </p:sp>
      <p:sp>
        <p:nvSpPr>
          <p:cNvPr id="10" name="TextBox 9"/>
          <p:cNvSpPr txBox="1"/>
          <p:nvPr/>
        </p:nvSpPr>
        <p:spPr>
          <a:xfrm>
            <a:off x="6858016" y="3429000"/>
            <a:ext cx="1785950" cy="923330"/>
          </a:xfrm>
          <a:prstGeom prst="rect">
            <a:avLst/>
          </a:prstGeom>
          <a:noFill/>
        </p:spPr>
        <p:txBody>
          <a:bodyPr wrap="square" rtlCol="0">
            <a:spAutoFit/>
          </a:bodyPr>
          <a:lstStyle/>
          <a:p>
            <a:r>
              <a:rPr lang="ru-RU" b="1" dirty="0" smtClean="0">
                <a:solidFill>
                  <a:srgbClr val="008BBC"/>
                </a:solidFill>
              </a:rPr>
              <a:t>Шевцова, Любовь Григорьевна</a:t>
            </a:r>
            <a:endParaRPr lang="ru-RU" dirty="0">
              <a:solidFill>
                <a:srgbClr val="008BBC"/>
              </a:solidFill>
            </a:endParaRPr>
          </a:p>
        </p:txBody>
      </p:sp>
    </p:spTree>
  </p:cSld>
  <p:clrMapOvr>
    <a:masterClrMapping/>
  </p:clrMapOvr>
  <p:transition>
    <p:pull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00000"/>
                </a:solidFill>
              </a:rPr>
              <a:t>Судьба молодогвардейцев</a:t>
            </a:r>
            <a:endParaRPr lang="ru-RU" dirty="0">
              <a:solidFill>
                <a:srgbClr val="C00000"/>
              </a:solidFill>
            </a:endParaRPr>
          </a:p>
        </p:txBody>
      </p:sp>
      <p:sp>
        <p:nvSpPr>
          <p:cNvPr id="3" name="Содержимое 2"/>
          <p:cNvSpPr>
            <a:spLocks noGrp="1"/>
          </p:cNvSpPr>
          <p:nvPr>
            <p:ph idx="1"/>
          </p:nvPr>
        </p:nvSpPr>
        <p:spPr/>
        <p:txBody>
          <a:bodyPr>
            <a:normAutofit fontScale="77500" lnSpcReduction="20000"/>
          </a:bodyPr>
          <a:lstStyle/>
          <a:p>
            <a:r>
              <a:rPr lang="ru-RU" b="1" dirty="0" smtClean="0"/>
              <a:t>15, 16 и 31 января 1943 года оккупанты частью живыми, частью расстрелянными сбросили в шурф шахты № 5 — 71 человека, среди которых были как молодогвардейцы, так и члены подпольной партийной организации. 9 февраля в городе Ровеньки в Гремучем лесу были расстреляны Олег Кошевой, Любовь Шевцова, Семён </a:t>
            </a:r>
            <a:r>
              <a:rPr lang="ru-RU" b="1" dirty="0" err="1" smtClean="0"/>
              <a:t>Остапенко</a:t>
            </a:r>
            <a:r>
              <a:rPr lang="ru-RU" b="1" dirty="0" smtClean="0"/>
              <a:t>, Дмитрий Огурцов, Виктор Субботин, ещё 4 человека были расстреляны в других районах. Всех молодогвардейцев перед смертью подвергали пыткам и истязаниям.</a:t>
            </a:r>
          </a:p>
          <a:p>
            <a:r>
              <a:rPr lang="ru-RU" b="1" dirty="0" smtClean="0"/>
              <a:t> </a:t>
            </a:r>
          </a:p>
          <a:p>
            <a:r>
              <a:rPr lang="ru-RU" b="1" dirty="0" smtClean="0"/>
              <a:t>14 февраля 1943 года город Краснодон был освобождён Красной Армией.</a:t>
            </a:r>
          </a:p>
          <a:p>
            <a:endParaRPr lang="ru-RU" dirty="0"/>
          </a:p>
        </p:txBody>
      </p:sp>
    </p:spTree>
  </p:cSld>
  <p:clrMapOvr>
    <a:masterClrMapping/>
  </p:clrMapOvr>
  <p:transition>
    <p:pull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PIC_0143.JPG"/>
          <p:cNvPicPr>
            <a:picLocks noGrp="1" noChangeAspect="1"/>
          </p:cNvPicPr>
          <p:nvPr>
            <p:ph idx="1"/>
          </p:nvPr>
        </p:nvPicPr>
        <p:blipFill>
          <a:blip r:embed="rId2"/>
          <a:stretch>
            <a:fillRect/>
          </a:stretch>
        </p:blipFill>
        <p:spPr>
          <a:xfrm>
            <a:off x="0" y="0"/>
            <a:ext cx="6215074" cy="3337560"/>
          </a:xfrm>
        </p:spPr>
      </p:pic>
      <p:pic>
        <p:nvPicPr>
          <p:cNvPr id="5" name="Рисунок 4" descr="PIC_0168.JPG"/>
          <p:cNvPicPr>
            <a:picLocks noChangeAspect="1"/>
          </p:cNvPicPr>
          <p:nvPr/>
        </p:nvPicPr>
        <p:blipFill>
          <a:blip r:embed="rId3"/>
          <a:stretch>
            <a:fillRect/>
          </a:stretch>
        </p:blipFill>
        <p:spPr>
          <a:xfrm>
            <a:off x="3214678" y="3286124"/>
            <a:ext cx="5929322" cy="3571876"/>
          </a:xfrm>
          <a:prstGeom prst="rect">
            <a:avLst/>
          </a:prstGeom>
        </p:spPr>
      </p:pic>
    </p:spTree>
  </p:cSld>
  <p:clrMapOvr>
    <a:masterClrMapping/>
  </p:clrMapOvr>
  <p:transition>
    <p:pull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7494"/>
            <a:ext cx="8686800" cy="1399032"/>
          </a:xfrm>
        </p:spPr>
        <p:txBody>
          <a:bodyPr/>
          <a:lstStyle/>
          <a:p>
            <a:r>
              <a:rPr lang="ru-RU" b="1" dirty="0" smtClean="0">
                <a:solidFill>
                  <a:srgbClr val="C00000"/>
                </a:solidFill>
              </a:rPr>
              <a:t>МУЗЕЙ «МОЛОДАЯ ГВАРДИЯ»	</a:t>
            </a:r>
            <a:endParaRPr lang="ru-RU" b="1" dirty="0">
              <a:solidFill>
                <a:srgbClr val="C00000"/>
              </a:solidFill>
            </a:endParaRPr>
          </a:p>
        </p:txBody>
      </p:sp>
      <p:sp>
        <p:nvSpPr>
          <p:cNvPr id="3" name="Содержимое 2"/>
          <p:cNvSpPr>
            <a:spLocks noGrp="1"/>
          </p:cNvSpPr>
          <p:nvPr>
            <p:ph idx="1"/>
          </p:nvPr>
        </p:nvSpPr>
        <p:spPr>
          <a:xfrm>
            <a:off x="0" y="1071546"/>
            <a:ext cx="9144000" cy="5786454"/>
          </a:xfrm>
        </p:spPr>
        <p:txBody>
          <a:bodyPr>
            <a:normAutofit fontScale="70000" lnSpcReduction="20000"/>
          </a:bodyPr>
          <a:lstStyle/>
          <a:p>
            <a:pPr>
              <a:buNone/>
            </a:pPr>
            <a:r>
              <a:rPr lang="ru-RU" dirty="0" smtClean="0"/>
              <a:t>      </a:t>
            </a:r>
            <a:r>
              <a:rPr lang="ru-RU" b="1" dirty="0" smtClean="0"/>
              <a:t>Музей основан согласно постановлению бюро Ворошиловградского обкома Компартии Украины от 13 августа 1943 года. Открыт 1 мая 1944 года как филиал Ворошиловградского краеведческого музея. Первый директор музея, расположенного в доме Елены Николаевны Кошевой (матери Олега Кошевого), — молодогвардеец Анатолий Лопухов. Первый экскурсовод музея — бывшая подпольщица из «Молодой гвардии» Ольга Иванцова.</a:t>
            </a:r>
          </a:p>
          <a:p>
            <a:pPr>
              <a:buNone/>
            </a:pPr>
            <a:endParaRPr lang="ru-RU" b="1" dirty="0" smtClean="0"/>
          </a:p>
          <a:p>
            <a:pPr>
              <a:buNone/>
            </a:pPr>
            <a:r>
              <a:rPr lang="ru-RU" b="1" dirty="0" smtClean="0"/>
              <a:t>      После решения о строительстве в Краснодоне нового современного здания музея «Молодой гвардии» первый камень в фундамент нового музея был заложен 4 октября 1966, а открыт музей 6 мая 1970 года Героем Советского Союза, лётчиком-космонавтом СССР Борисом Волыновым. В 1982 году Указом Президиума Верховного Совета СССР музей «Молодая гвардия» был награжден орденом Дружбы народов.[1] А на месте казни краснодонских подпольщиков воздвигнут мемориал «Непокоренные».</a:t>
            </a:r>
          </a:p>
          <a:p>
            <a:pPr>
              <a:buNone/>
            </a:pPr>
            <a:r>
              <a:rPr lang="ru-RU" b="1" dirty="0" smtClean="0"/>
              <a:t> </a:t>
            </a:r>
          </a:p>
          <a:p>
            <a:pPr>
              <a:buNone/>
            </a:pPr>
            <a:r>
              <a:rPr lang="ru-RU" b="1" dirty="0" smtClean="0"/>
              <a:t>      Решением Луганского областного совета от 28.02.2007 года музей стал областным.</a:t>
            </a:r>
          </a:p>
          <a:p>
            <a:endParaRPr lang="ru-RU" dirty="0"/>
          </a:p>
        </p:txBody>
      </p:sp>
    </p:spTree>
  </p:cSld>
  <p:clrMapOvr>
    <a:masterClrMapping/>
  </p:clrMapOvr>
  <p:transition>
    <p:pull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PIC_0153.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p:pull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fontScale="55000" lnSpcReduction="20000"/>
          </a:bodyPr>
          <a:lstStyle/>
          <a:p>
            <a:pPr algn="ctr">
              <a:buNone/>
            </a:pPr>
            <a:r>
              <a:rPr lang="ru-RU" dirty="0" smtClean="0">
                <a:solidFill>
                  <a:srgbClr val="FF0000"/>
                </a:solidFill>
                <a:effectLst>
                  <a:outerShdw blurRad="38100" dist="38100" dir="2700000" algn="tl">
                    <a:srgbClr val="000000">
                      <a:alpha val="43137"/>
                    </a:srgbClr>
                  </a:outerShdw>
                </a:effectLst>
              </a:rPr>
              <a:t> </a:t>
            </a:r>
            <a:r>
              <a:rPr lang="ru-RU" b="1" dirty="0" smtClean="0">
                <a:solidFill>
                  <a:srgbClr val="FF0000"/>
                </a:solidFill>
                <a:effectLst>
                  <a:outerShdw blurRad="38100" dist="38100" dir="2700000" algn="tl">
                    <a:srgbClr val="000000">
                      <a:alpha val="43137"/>
                    </a:srgbClr>
                  </a:outerShdw>
                </a:effectLst>
              </a:rPr>
              <a:t>"Это было в Краснодоне..." - </a:t>
            </a:r>
          </a:p>
          <a:p>
            <a:pPr algn="ctr">
              <a:buNone/>
            </a:pPr>
            <a:r>
              <a:rPr lang="ru-RU" b="1" dirty="0" smtClean="0">
                <a:solidFill>
                  <a:srgbClr val="FF0000"/>
                </a:solidFill>
                <a:effectLst>
                  <a:outerShdw blurRad="38100" dist="38100" dir="2700000" algn="tl">
                    <a:srgbClr val="000000">
                      <a:alpha val="43137"/>
                    </a:srgbClr>
                  </a:outerShdw>
                </a:effectLst>
              </a:rPr>
              <a:t>песня хлынула ко мне</a:t>
            </a:r>
          </a:p>
          <a:p>
            <a:pPr algn="ctr">
              <a:buNone/>
            </a:pPr>
            <a:r>
              <a:rPr lang="ru-RU" b="1" dirty="0" smtClean="0">
                <a:solidFill>
                  <a:srgbClr val="FF0000"/>
                </a:solidFill>
                <a:effectLst>
                  <a:outerShdw blurRad="38100" dist="38100" dir="2700000" algn="tl">
                    <a:srgbClr val="000000">
                      <a:alpha val="43137"/>
                    </a:srgbClr>
                  </a:outerShdw>
                </a:effectLst>
              </a:rPr>
              <a:t>на зеленом стадионе</a:t>
            </a:r>
          </a:p>
          <a:p>
            <a:pPr algn="ctr">
              <a:buNone/>
            </a:pPr>
            <a:r>
              <a:rPr lang="ru-RU" b="1" dirty="0" smtClean="0">
                <a:solidFill>
                  <a:srgbClr val="FF0000"/>
                </a:solidFill>
                <a:effectLst>
                  <a:outerShdw blurRad="38100" dist="38100" dir="2700000" algn="tl">
                    <a:srgbClr val="000000">
                      <a:alpha val="43137"/>
                    </a:srgbClr>
                  </a:outerShdw>
                </a:effectLst>
              </a:rPr>
              <a:t> в непокорной стороне.</a:t>
            </a:r>
          </a:p>
          <a:p>
            <a:pPr algn="ctr">
              <a:buNone/>
            </a:pPr>
            <a:r>
              <a:rPr lang="ru-RU" b="1" dirty="0" smtClean="0">
                <a:solidFill>
                  <a:srgbClr val="FF0000"/>
                </a:solidFill>
                <a:effectLst>
                  <a:outerShdw blurRad="38100" dist="38100" dir="2700000" algn="tl">
                    <a:srgbClr val="000000">
                      <a:alpha val="43137"/>
                    </a:srgbClr>
                  </a:outerShdw>
                </a:effectLst>
              </a:rPr>
              <a:t> И не "Думкой", не "Трембитой"</a:t>
            </a:r>
          </a:p>
          <a:p>
            <a:pPr algn="ctr">
              <a:buNone/>
            </a:pPr>
            <a:r>
              <a:rPr lang="ru-RU" b="1" dirty="0" smtClean="0">
                <a:solidFill>
                  <a:srgbClr val="FF0000"/>
                </a:solidFill>
                <a:effectLst>
                  <a:outerShdw blurRad="38100" dist="38100" dir="2700000" algn="tl">
                    <a:srgbClr val="000000">
                      <a:alpha val="43137"/>
                    </a:srgbClr>
                  </a:outerShdw>
                </a:effectLst>
              </a:rPr>
              <a:t> не капеллой хоровой</a:t>
            </a:r>
          </a:p>
          <a:p>
            <a:pPr algn="ctr">
              <a:buNone/>
            </a:pPr>
            <a:r>
              <a:rPr lang="ru-RU" b="1" dirty="0" smtClean="0">
                <a:solidFill>
                  <a:srgbClr val="FF0000"/>
                </a:solidFill>
                <a:effectLst>
                  <a:outerShdw blurRad="38100" dist="38100" dir="2700000" algn="tl">
                    <a:srgbClr val="000000">
                      <a:alpha val="43137"/>
                    </a:srgbClr>
                  </a:outerShdw>
                </a:effectLst>
              </a:rPr>
              <a:t>те слова вдруг были взвиты</a:t>
            </a:r>
          </a:p>
          <a:p>
            <a:pPr algn="ctr">
              <a:buNone/>
            </a:pPr>
            <a:r>
              <a:rPr lang="ru-RU" b="1" dirty="0" smtClean="0">
                <a:solidFill>
                  <a:srgbClr val="FF0000"/>
                </a:solidFill>
                <a:effectLst>
                  <a:outerShdw blurRad="38100" dist="38100" dir="2700000" algn="tl">
                    <a:srgbClr val="000000">
                      <a:alpha val="43137"/>
                    </a:srgbClr>
                  </a:outerShdw>
                </a:effectLst>
              </a:rPr>
              <a:t> высоко над головой.</a:t>
            </a:r>
          </a:p>
          <a:p>
            <a:pPr algn="ctr">
              <a:buNone/>
            </a:pPr>
            <a:r>
              <a:rPr lang="ru-RU" b="1" dirty="0" smtClean="0">
                <a:solidFill>
                  <a:srgbClr val="FF0000"/>
                </a:solidFill>
                <a:effectLst>
                  <a:outerShdw blurRad="38100" dist="38100" dir="2700000" algn="tl">
                    <a:srgbClr val="000000">
                      <a:alpha val="43137"/>
                    </a:srgbClr>
                  </a:outerShdw>
                </a:effectLst>
              </a:rPr>
              <a:t> На пестреющих трибунах</a:t>
            </a:r>
          </a:p>
          <a:p>
            <a:pPr algn="ctr">
              <a:buNone/>
            </a:pPr>
            <a:r>
              <a:rPr lang="ru-RU" b="1" dirty="0" smtClean="0">
                <a:solidFill>
                  <a:srgbClr val="FF0000"/>
                </a:solidFill>
                <a:effectLst>
                  <a:outerShdw blurRad="38100" dist="38100" dir="2700000" algn="tl">
                    <a:srgbClr val="000000">
                      <a:alpha val="43137"/>
                    </a:srgbClr>
                  </a:outerShdw>
                </a:effectLst>
              </a:rPr>
              <a:t> тот напев вскипал, суров,</a:t>
            </a:r>
          </a:p>
          <a:p>
            <a:pPr algn="ctr">
              <a:buNone/>
            </a:pPr>
            <a:r>
              <a:rPr lang="ru-RU" b="1" dirty="0" smtClean="0">
                <a:solidFill>
                  <a:srgbClr val="FF0000"/>
                </a:solidFill>
                <a:effectLst>
                  <a:outerShdw blurRad="38100" dist="38100" dir="2700000" algn="tl">
                    <a:srgbClr val="000000">
                      <a:alpha val="43137"/>
                    </a:srgbClr>
                  </a:outerShdw>
                </a:effectLst>
              </a:rPr>
              <a:t>  многозвучным хором юных</a:t>
            </a:r>
          </a:p>
          <a:p>
            <a:pPr algn="ctr">
              <a:buNone/>
            </a:pPr>
            <a:r>
              <a:rPr lang="ru-RU" b="1" dirty="0" smtClean="0">
                <a:solidFill>
                  <a:srgbClr val="FF0000"/>
                </a:solidFill>
                <a:effectLst>
                  <a:outerShdw blurRad="38100" dist="38100" dir="2700000" algn="tl">
                    <a:srgbClr val="000000">
                      <a:alpha val="43137"/>
                    </a:srgbClr>
                  </a:outerShdw>
                </a:effectLst>
              </a:rPr>
              <a:t> комсомольских голосов.</a:t>
            </a:r>
          </a:p>
          <a:p>
            <a:pPr algn="ctr">
              <a:buNone/>
            </a:pPr>
            <a:r>
              <a:rPr lang="ru-RU" b="1" dirty="0" smtClean="0">
                <a:solidFill>
                  <a:srgbClr val="FF0000"/>
                </a:solidFill>
                <a:effectLst>
                  <a:outerShdw blurRad="38100" dist="38100" dir="2700000" algn="tl">
                    <a:srgbClr val="000000">
                      <a:alpha val="43137"/>
                    </a:srgbClr>
                  </a:outerShdw>
                </a:effectLst>
              </a:rPr>
              <a:t> А потом, врываясь в дали,</a:t>
            </a:r>
          </a:p>
          <a:p>
            <a:pPr algn="ctr">
              <a:buNone/>
            </a:pPr>
            <a:r>
              <a:rPr lang="ru-RU" b="1" dirty="0" smtClean="0">
                <a:solidFill>
                  <a:srgbClr val="FF0000"/>
                </a:solidFill>
                <a:effectLst>
                  <a:outerShdw blurRad="38100" dist="38100" dir="2700000" algn="tl">
                    <a:srgbClr val="000000">
                      <a:alpha val="43137"/>
                    </a:srgbClr>
                  </a:outerShdw>
                </a:effectLst>
              </a:rPr>
              <a:t>ввысь летя со всех сторон,</a:t>
            </a:r>
          </a:p>
          <a:p>
            <a:pPr algn="ctr">
              <a:buNone/>
            </a:pPr>
            <a:r>
              <a:rPr lang="ru-RU" b="1" dirty="0" smtClean="0">
                <a:solidFill>
                  <a:srgbClr val="FF0000"/>
                </a:solidFill>
                <a:effectLst>
                  <a:outerShdw blurRad="38100" dist="38100" dir="2700000" algn="tl">
                    <a:srgbClr val="000000">
                      <a:alpha val="43137"/>
                    </a:srgbClr>
                  </a:outerShdw>
                </a:effectLst>
              </a:rPr>
              <a:t> в несмолкаемом хорале</a:t>
            </a:r>
          </a:p>
          <a:p>
            <a:pPr algn="ctr">
              <a:buNone/>
            </a:pPr>
            <a:r>
              <a:rPr lang="ru-RU" b="1" dirty="0" smtClean="0">
                <a:solidFill>
                  <a:srgbClr val="FF0000"/>
                </a:solidFill>
                <a:effectLst>
                  <a:outerShdw blurRad="38100" dist="38100" dir="2700000" algn="tl">
                    <a:srgbClr val="000000">
                      <a:alpha val="43137"/>
                    </a:srgbClr>
                  </a:outerShdw>
                </a:effectLst>
              </a:rPr>
              <a:t> воедино слился он.</a:t>
            </a:r>
          </a:p>
          <a:p>
            <a:pPr algn="ctr">
              <a:buNone/>
            </a:pPr>
            <a:r>
              <a:rPr lang="ru-RU" b="1" dirty="0" smtClean="0">
                <a:solidFill>
                  <a:srgbClr val="FF0000"/>
                </a:solidFill>
                <a:effectLst>
                  <a:outerShdw blurRad="38100" dist="38100" dir="2700000" algn="tl">
                    <a:srgbClr val="000000">
                      <a:alpha val="43137"/>
                    </a:srgbClr>
                  </a:outerShdw>
                </a:effectLst>
              </a:rPr>
              <a:t> Песня душу обвевала,</a:t>
            </a:r>
          </a:p>
          <a:p>
            <a:pPr algn="ctr">
              <a:buNone/>
            </a:pPr>
            <a:r>
              <a:rPr lang="ru-RU" b="1" dirty="0" smtClean="0">
                <a:solidFill>
                  <a:srgbClr val="FF0000"/>
                </a:solidFill>
                <a:effectLst>
                  <a:outerShdw blurRad="38100" dist="38100" dir="2700000" algn="tl">
                    <a:srgbClr val="000000">
                      <a:alpha val="43137"/>
                    </a:srgbClr>
                  </a:outerShdw>
                </a:effectLst>
              </a:rPr>
              <a:t>прямо к небу воскрыля,</a:t>
            </a:r>
          </a:p>
          <a:p>
            <a:pPr algn="ctr">
              <a:buNone/>
            </a:pPr>
            <a:r>
              <a:rPr lang="ru-RU" b="1" dirty="0" smtClean="0">
                <a:solidFill>
                  <a:srgbClr val="FF0000"/>
                </a:solidFill>
                <a:effectLst>
                  <a:outerShdw blurRad="38100" dist="38100" dir="2700000" algn="tl">
                    <a:srgbClr val="000000">
                      <a:alpha val="43137"/>
                    </a:srgbClr>
                  </a:outerShdw>
                </a:effectLst>
              </a:rPr>
              <a:t> будто павшим присягала</a:t>
            </a:r>
          </a:p>
          <a:p>
            <a:pPr algn="ctr">
              <a:buNone/>
            </a:pPr>
            <a:r>
              <a:rPr lang="ru-RU" b="1" dirty="0" smtClean="0">
                <a:solidFill>
                  <a:srgbClr val="FF0000"/>
                </a:solidFill>
                <a:effectLst>
                  <a:outerShdw blurRad="38100" dist="38100" dir="2700000" algn="tl">
                    <a:srgbClr val="000000">
                      <a:alpha val="43137"/>
                    </a:srgbClr>
                  </a:outerShdw>
                </a:effectLst>
              </a:rPr>
              <a:t> краснодонская земля.</a:t>
            </a:r>
          </a:p>
          <a:p>
            <a:pPr algn="ctr">
              <a:buNone/>
            </a:pPr>
            <a:r>
              <a:rPr lang="ru-RU" b="1" dirty="0" smtClean="0">
                <a:solidFill>
                  <a:srgbClr val="FF0000"/>
                </a:solidFill>
                <a:effectLst>
                  <a:outerShdw blurRad="38100" dist="38100" dir="2700000" algn="tl">
                    <a:srgbClr val="000000">
                      <a:alpha val="43137"/>
                    </a:srgbClr>
                  </a:outerShdw>
                </a:effectLst>
              </a:rPr>
              <a:t> Эта песня с новой силой</a:t>
            </a:r>
          </a:p>
          <a:p>
            <a:pPr algn="ctr">
              <a:buNone/>
            </a:pPr>
            <a:r>
              <a:rPr lang="ru-RU" b="1" dirty="0" smtClean="0">
                <a:solidFill>
                  <a:srgbClr val="FF0000"/>
                </a:solidFill>
                <a:effectLst>
                  <a:outerShdw blurRad="38100" dist="38100" dir="2700000" algn="tl">
                    <a:srgbClr val="000000">
                      <a:alpha val="43137"/>
                    </a:srgbClr>
                  </a:outerShdw>
                </a:effectLst>
              </a:rPr>
              <a:t> трепетала на устах,- </a:t>
            </a:r>
          </a:p>
          <a:p>
            <a:pPr algn="ctr">
              <a:buNone/>
            </a:pPr>
            <a:r>
              <a:rPr lang="ru-RU" b="1" dirty="0" smtClean="0">
                <a:solidFill>
                  <a:srgbClr val="FF0000"/>
                </a:solidFill>
                <a:effectLst>
                  <a:outerShdw blurRad="38100" dist="38100" dir="2700000" algn="tl">
                    <a:srgbClr val="000000">
                      <a:alpha val="43137"/>
                    </a:srgbClr>
                  </a:outerShdw>
                </a:effectLst>
              </a:rPr>
              <a:t> и внимали ей могилы</a:t>
            </a:r>
          </a:p>
          <a:p>
            <a:pPr algn="ctr">
              <a:buNone/>
            </a:pPr>
            <a:r>
              <a:rPr lang="ru-RU" b="1" dirty="0" smtClean="0">
                <a:solidFill>
                  <a:srgbClr val="FF0000"/>
                </a:solidFill>
                <a:effectLst>
                  <a:outerShdw blurRad="38100" dist="38100" dir="2700000" algn="tl">
                    <a:srgbClr val="000000">
                      <a:alpha val="43137"/>
                    </a:srgbClr>
                  </a:outerShdw>
                </a:effectLst>
              </a:rPr>
              <a:t> в пламенеющих цветах...</a:t>
            </a:r>
            <a:endParaRPr lang="ru-RU" b="1" dirty="0">
              <a:solidFill>
                <a:srgbClr val="FF0000"/>
              </a:solidFill>
              <a:effectLst>
                <a:outerShdw blurRad="38100" dist="38100" dir="2700000" algn="tl">
                  <a:srgbClr val="000000">
                    <a:alpha val="43137"/>
                  </a:srgbClr>
                </a:outerShdw>
              </a:effectLst>
            </a:endParaRPr>
          </a:p>
        </p:txBody>
      </p:sp>
    </p:spTree>
  </p:cSld>
  <p:clrMapOvr>
    <a:masterClrMapping/>
  </p:clrMapOvr>
  <p:transition>
    <p:pull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200px-Молодая_гвардия_фильм_плакат.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p:pull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57224" y="214290"/>
            <a:ext cx="6419838" cy="1470025"/>
          </a:xfrm>
        </p:spPr>
        <p:txBody>
          <a:bodyPr>
            <a:normAutofit fontScale="90000"/>
          </a:bodyPr>
          <a:lstStyle/>
          <a:p>
            <a:r>
              <a:rPr lang="ru-RU" dirty="0" smtClean="0">
                <a:solidFill>
                  <a:srgbClr val="FF0000"/>
                </a:solidFill>
              </a:rPr>
              <a:t>История организации </a:t>
            </a:r>
            <a:r>
              <a:rPr lang="ru-RU" dirty="0" smtClean="0"/>
              <a:t/>
            </a:r>
            <a:br>
              <a:rPr lang="ru-RU" dirty="0" smtClean="0"/>
            </a:br>
            <a:endParaRPr lang="ru-RU" dirty="0"/>
          </a:p>
        </p:txBody>
      </p:sp>
      <p:sp>
        <p:nvSpPr>
          <p:cNvPr id="3" name="Подзаголовок 2"/>
          <p:cNvSpPr>
            <a:spLocks noGrp="1"/>
          </p:cNvSpPr>
          <p:nvPr>
            <p:ph type="subTitle" idx="1"/>
          </p:nvPr>
        </p:nvSpPr>
        <p:spPr>
          <a:xfrm>
            <a:off x="285720" y="1285860"/>
            <a:ext cx="8072494" cy="4500594"/>
          </a:xfrm>
        </p:spPr>
        <p:txBody>
          <a:bodyPr>
            <a:normAutofit fontScale="77500" lnSpcReduction="20000"/>
          </a:bodyPr>
          <a:lstStyle/>
          <a:p>
            <a:pPr marL="514350" indent="-514350"/>
            <a:r>
              <a:rPr lang="ru-RU" b="1" dirty="0" smtClean="0">
                <a:solidFill>
                  <a:schemeClr val="tx2"/>
                </a:solidFill>
              </a:rPr>
              <a:t>Первые сведения о краснодонской подпольной организации «Молодая гвардия» появились в газетах «Сын отечества» от 18 апреля 1943 года и «Социалистическая родина» и «Ворошиловградская правда». Уже весной 1943 года в Краснодон направляют специальную комиссию ЦК ВЛКСМ для сбора материалов о возникновении и деятельности «Молодой гвардии». Впоследствии для исследования деятельности «Молодой гвардии» не раз создавались специальные комиссии на различном уровне всесторонне исследовавшие деятельность как самой «Молодой гвардии», так и всего краснодонского подполья в целом.</a:t>
            </a:r>
          </a:p>
          <a:p>
            <a:endParaRPr lang="ru-RU" dirty="0"/>
          </a:p>
        </p:txBody>
      </p:sp>
    </p:spTree>
  </p:cSld>
  <p:clrMapOvr>
    <a:masterClrMapping/>
  </p:clrMapOvr>
  <p:transition>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Краснодонское подполье</a:t>
            </a:r>
            <a:endParaRPr lang="ru-RU" dirty="0">
              <a:solidFill>
                <a:srgbClr val="FF0000"/>
              </a:solidFill>
            </a:endParaRPr>
          </a:p>
        </p:txBody>
      </p:sp>
      <p:sp>
        <p:nvSpPr>
          <p:cNvPr id="3" name="Содержимое 2"/>
          <p:cNvSpPr>
            <a:spLocks noGrp="1"/>
          </p:cNvSpPr>
          <p:nvPr>
            <p:ph idx="1"/>
          </p:nvPr>
        </p:nvSpPr>
        <p:spPr/>
        <p:txBody>
          <a:bodyPr>
            <a:normAutofit fontScale="77500" lnSpcReduction="20000"/>
          </a:bodyPr>
          <a:lstStyle/>
          <a:p>
            <a:r>
              <a:rPr lang="ru-RU" b="1" dirty="0" smtClean="0"/>
              <a:t>В ходе работы специальной комиссии Ворошиловградского обкома КП(б)У в 1949—1950 годах было установлено, что в Краснодоне действовала подпольная партийная группа во главе с Филиппом Петровичем Лютиковым. Помимо его помощника Николая Петровича Баракова, в подпольной работе участвовали коммунисты Н. Г. Соколова, М. Г. Дымченко, Д. С. Выставкин, Г. Т. Винокуров. Коммунисты-подпольщики начали свою работу в августе 1942 года. Впоследствии ими была установлена связь с молодёжными подпольными организациями Краснодона, деятельностью которых они осуществляли непосредственное руководство.</a:t>
            </a:r>
          </a:p>
          <a:p>
            <a:endParaRPr lang="ru-RU" dirty="0"/>
          </a:p>
        </p:txBody>
      </p:sp>
    </p:spTree>
  </p:cSld>
  <p:clrMapOvr>
    <a:masterClrMapping/>
  </p:clrMapOvr>
  <p:transition>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PIC_0122.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686800" cy="1399032"/>
          </a:xfrm>
        </p:spPr>
        <p:txBody>
          <a:bodyPr>
            <a:normAutofit/>
          </a:bodyPr>
          <a:lstStyle/>
          <a:p>
            <a:r>
              <a:rPr lang="ru-RU" sz="4000" dirty="0" smtClean="0">
                <a:solidFill>
                  <a:srgbClr val="FF0000"/>
                </a:solidFill>
              </a:rPr>
              <a:t>Создание «Молодой гвардии»</a:t>
            </a:r>
            <a:endParaRPr lang="ru-RU" sz="4000" dirty="0">
              <a:solidFill>
                <a:srgbClr val="FF0000"/>
              </a:solidFill>
            </a:endParaRPr>
          </a:p>
        </p:txBody>
      </p:sp>
      <p:sp>
        <p:nvSpPr>
          <p:cNvPr id="3" name="Содержимое 2"/>
          <p:cNvSpPr>
            <a:spLocks noGrp="1"/>
          </p:cNvSpPr>
          <p:nvPr>
            <p:ph idx="1"/>
          </p:nvPr>
        </p:nvSpPr>
        <p:spPr>
          <a:xfrm>
            <a:off x="457200" y="1500174"/>
            <a:ext cx="8229600" cy="4954634"/>
          </a:xfrm>
        </p:spPr>
        <p:txBody>
          <a:bodyPr>
            <a:normAutofit fontScale="55000" lnSpcReduction="20000"/>
          </a:bodyPr>
          <a:lstStyle/>
          <a:p>
            <a:r>
              <a:rPr lang="ru-RU" sz="3300" b="1" dirty="0" smtClean="0"/>
              <a:t>Подпольные группы молодёжи возникли в Краснодоне сразу после оккупации его немецкими войсками. К сентябрю 1942 года в них вступают оказавшиеся в Краснодоне бойцы Красной Армии, солдаты Евгений Мошков, Иван Туркенич, Василий Гуков, матросы Дмитрий Огурцов, Николай Жуков, Василий Ткачёв.</a:t>
            </a:r>
          </a:p>
          <a:p>
            <a:r>
              <a:rPr lang="ru-RU" sz="3300" b="1" dirty="0" smtClean="0"/>
              <a:t>В конце сентября 1942 года молодёжные подпольные группы объединились в «Молодую гвардию», название было предложено Сергеем Тюлениным. Командиром организации стал Иван Туркенич. Кто же был комиссаром "Молодой гвардии", до сих пор неизвестно. Даже сами члены организации, которым удалось выжить, меняли свой показания, указывая то на Олега Кошевого, то на Виктора Третьякевича. Членами штаба были Георгий Арутюнянц — ответственный за информацию, Иван Земнухов — начальник штаба, Олег Кошевой — ответственный за безопасность, Василий Левашов — командир центральной группы, Сергей Тюленин — командир самой боевой группы. Позже в штаб были введены Ульяна Громова и Любовь Шевцова. Подавляющее большинство молодогвардейцев были комсомольцами, временные комсомольские удостоверения печатались в типографии организации вместе с листовками.</a:t>
            </a:r>
          </a:p>
          <a:p>
            <a:endParaRPr lang="ru-RU" b="1" dirty="0"/>
          </a:p>
        </p:txBody>
      </p:sp>
    </p:spTree>
  </p:cSld>
  <p:clrMapOvr>
    <a:masterClrMapping/>
  </p:clrMapOvr>
  <p:transition>
    <p:pull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PIC_0119.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p:pull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60" y="214290"/>
            <a:ext cx="10001320" cy="1399032"/>
          </a:xfrm>
        </p:spPr>
        <p:txBody>
          <a:bodyPr/>
          <a:lstStyle/>
          <a:p>
            <a:r>
              <a:rPr lang="ru-RU" dirty="0" smtClean="0">
                <a:solidFill>
                  <a:srgbClr val="FF0000"/>
                </a:solidFill>
              </a:rPr>
              <a:t>Деятельность «Молодой гвардии»</a:t>
            </a:r>
            <a:endParaRPr lang="ru-RU" dirty="0">
              <a:solidFill>
                <a:srgbClr val="FF0000"/>
              </a:solidFill>
            </a:endParaRPr>
          </a:p>
        </p:txBody>
      </p:sp>
      <p:sp>
        <p:nvSpPr>
          <p:cNvPr id="3" name="Содержимое 2"/>
          <p:cNvSpPr>
            <a:spLocks noGrp="1"/>
          </p:cNvSpPr>
          <p:nvPr>
            <p:ph idx="1"/>
          </p:nvPr>
        </p:nvSpPr>
        <p:spPr>
          <a:xfrm>
            <a:off x="142844" y="1500174"/>
            <a:ext cx="8786874" cy="4954634"/>
          </a:xfrm>
        </p:spPr>
        <p:txBody>
          <a:bodyPr>
            <a:normAutofit fontScale="77500" lnSpcReduction="20000"/>
          </a:bodyPr>
          <a:lstStyle/>
          <a:p>
            <a:r>
              <a:rPr lang="ru-RU" b="1" dirty="0" smtClean="0"/>
              <a:t>Теперь документально подтверждено, что деятельностью «Молодой гвардии» руководила подпольная партийная организация Краснодона.[источник не указан 322 дня] «Молодая гвардия» выпустила и распространила более 5 тысяч листовок, её члены участвовали наряду с подпольщиками-коммунистами в проведении диверсий в электромеханических мастерских, устроили поджог здания биржи труда, где хранились списки людей, предназначенных к вывозу в Германию, тем самым около 2000 человек были спасены от угона в Германию. Молодогвардейцы готовились устроить вооружённое восстание в Краснодоне, чтобы разбить немецкий гарнизон и присоединиться к наступающим частям советской армии. Однако, незадолго до планируемого восстания, организация была раскрыта.</a:t>
            </a:r>
          </a:p>
          <a:p>
            <a:endParaRPr lang="ru-RU" dirty="0"/>
          </a:p>
        </p:txBody>
      </p:sp>
    </p:spTree>
  </p:cSld>
  <p:clrMapOvr>
    <a:masterClrMapping/>
  </p:clrMapOvr>
  <p:transition>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PIC_0135.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p:pull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Другая 8">
      <a:dk1>
        <a:srgbClr val="000000"/>
      </a:dk1>
      <a:lt1>
        <a:srgbClr val="000000"/>
      </a:lt1>
      <a:dk2>
        <a:srgbClr val="36FF91"/>
      </a:dk2>
      <a:lt2>
        <a:srgbClr val="000000"/>
      </a:lt2>
      <a:accent1>
        <a:srgbClr val="00B050"/>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72</TotalTime>
  <Words>957</Words>
  <Application>Microsoft Office PowerPoint</Application>
  <PresentationFormat>Экран (4:3)</PresentationFormat>
  <Paragraphs>91</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Яркая</vt:lpstr>
      <vt:lpstr>Слайд 1</vt:lpstr>
      <vt:lpstr>Слайд 2</vt:lpstr>
      <vt:lpstr>История организации  </vt:lpstr>
      <vt:lpstr>Краснодонское подполье</vt:lpstr>
      <vt:lpstr>Слайд 5</vt:lpstr>
      <vt:lpstr>Создание «Молодой гвардии»</vt:lpstr>
      <vt:lpstr>Слайд 7</vt:lpstr>
      <vt:lpstr>Деятельность «Молодой гвардии»</vt:lpstr>
      <vt:lpstr>Слайд 9</vt:lpstr>
      <vt:lpstr>Раскрытие «Молодой гвардии»</vt:lpstr>
      <vt:lpstr>Слайд 11</vt:lpstr>
      <vt:lpstr>Участники организации:</vt:lpstr>
      <vt:lpstr>Слайд 13</vt:lpstr>
      <vt:lpstr>Судьба молодогвардейцев</vt:lpstr>
      <vt:lpstr>Слайд 15</vt:lpstr>
      <vt:lpstr>МУЗЕЙ «МОЛОДАЯ ГВАРДИЯ» </vt:lpstr>
      <vt:lpstr>Слайд 17</vt:lpstr>
      <vt:lpstr>Слайд 18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18</cp:revision>
  <dcterms:created xsi:type="dcterms:W3CDTF">2010-10-05T14:50:09Z</dcterms:created>
  <dcterms:modified xsi:type="dcterms:W3CDTF">2010-10-05T16:03:51Z</dcterms:modified>
</cp:coreProperties>
</file>